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0" r:id="rId4"/>
    <p:sldId id="263" r:id="rId5"/>
    <p:sldId id="269" r:id="rId6"/>
    <p:sldId id="266" r:id="rId7"/>
    <p:sldId id="267" r:id="rId8"/>
    <p:sldId id="262" r:id="rId9"/>
    <p:sldId id="270" r:id="rId10"/>
    <p:sldId id="265" r:id="rId11"/>
    <p:sldId id="261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CA20-3D79-4885-AD8C-E4E9DFE7A2FF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228F-D4BB-476F-B701-EB3280622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9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5A45-5B2C-4FE5-85D4-AFFF1F780156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3426-782A-496C-AAED-612E44B54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9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248-C51E-47F3-94AE-4DB13D48840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248-C51E-47F3-94AE-4DB13D488408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4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40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2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16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3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652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228" y="828204"/>
            <a:ext cx="8495365" cy="5570016"/>
          </a:xfrm>
        </p:spPr>
        <p:txBody>
          <a:bodyPr/>
          <a:lstStyle>
            <a:lvl1pPr>
              <a:defRPr sz="26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500"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684213" y="1196975"/>
            <a:ext cx="7775575" cy="475297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7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3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652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6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隔頁1">
    <p:bg>
      <p:bgPr>
        <a:solidFill>
          <a:srgbClr val="FECA6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16" y="3378526"/>
            <a:ext cx="9143969" cy="100948"/>
            <a:chOff x="1" y="5222853"/>
            <a:chExt cx="9143969" cy="100948"/>
          </a:xfrm>
        </p:grpSpPr>
        <p:sp>
          <p:nvSpPr>
            <p:cNvPr id="16" name="Shape 18"/>
            <p:cNvSpPr/>
            <p:nvPr userDrawn="1"/>
          </p:nvSpPr>
          <p:spPr>
            <a:xfrm>
              <a:off x="3047703" y="5222853"/>
              <a:ext cx="3047700" cy="1009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hape 19"/>
            <p:cNvSpPr/>
            <p:nvPr userDrawn="1"/>
          </p:nvSpPr>
          <p:spPr>
            <a:xfrm>
              <a:off x="6096270" y="5222853"/>
              <a:ext cx="3047700" cy="100948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Shape 20"/>
            <p:cNvSpPr/>
            <p:nvPr userDrawn="1"/>
          </p:nvSpPr>
          <p:spPr>
            <a:xfrm>
              <a:off x="1" y="5222853"/>
              <a:ext cx="3047700" cy="1009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07" y="5360487"/>
            <a:ext cx="1236865" cy="123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hape 1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228" y="828204"/>
            <a:ext cx="8495365" cy="5570016"/>
          </a:xfrm>
        </p:spPr>
        <p:txBody>
          <a:bodyPr/>
          <a:lstStyle>
            <a:lvl1pPr>
              <a:defRPr sz="26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500"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57902" y="6584929"/>
            <a:ext cx="611498" cy="325907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effectLst/>
                <a:latin typeface="Arial Black" pitchFamily="34" charset="0"/>
                <a:ea typeface="微軟正黑體" panose="020B0604030504040204" pitchFamily="34" charset="-120"/>
              </a:defRPr>
            </a:lvl1pPr>
          </a:lstStyle>
          <a:p>
            <a:fld id="{ACAA2968-BE77-4970-8A0D-295A99D29734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40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22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83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0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6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5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4989-8A3F-489E-82B9-AEB5D130421C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4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xuite.net/yh96301/blog/330521295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s.ocu.edu.tw/mooc/index.php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4563" y="2735603"/>
            <a:ext cx="7473747" cy="306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遠距教學規範與分工</a:t>
            </a:r>
            <a:endParaRPr lang="en-US" altLang="zh-TW" sz="5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25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225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TW" sz="2625" b="1" baseline="-25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110.5.17</a:t>
            </a:r>
          </a:p>
        </p:txBody>
      </p:sp>
    </p:spTree>
    <p:extLst>
      <p:ext uri="{BB962C8B-B14F-4D97-AF65-F5344CB8AC3E}">
        <p14:creationId xmlns:p14="http://schemas.microsoft.com/office/powerpoint/2010/main" val="418496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6408" y="2705878"/>
            <a:ext cx="703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7703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遠距教學整體規範   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AA2968-BE77-4970-8A0D-295A99D29734}" type="slidenum">
              <a:rPr lang="zh-TW" altLang="en-US" smtClean="0">
                <a:solidFill>
                  <a:prstClr val="black"/>
                </a:solidFill>
              </a:rPr>
              <a:pPr algn="ctr"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861" y="975851"/>
            <a:ext cx="799633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教育部遠距教學必須依照「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專科以上學校遠距教學實施辦法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規定，其中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規定遠距教學必須有課程講授、師生互動討論、測驗及其他學習時數。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規定遠距教學課程與教學成效，評鑑部分由各校定之。</a:t>
            </a: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依據「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僑光科技大學遠距課程審查暨考核準則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，個人教師遠距課程必須具備：</a:t>
            </a:r>
          </a:p>
          <a:p>
            <a:pPr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同步教學至少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非同步最多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次，一共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含聲音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或其他錄製影片</a:t>
            </a:r>
          </a:p>
          <a:p>
            <a:pPr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次議題討論，師生互動必須達修課人數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％。</a:t>
            </a:r>
          </a:p>
          <a:p>
            <a:pPr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次作業或報告</a:t>
            </a:r>
          </a:p>
          <a:p>
            <a:pPr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次測驗或考試</a:t>
            </a:r>
          </a:p>
        </p:txBody>
      </p:sp>
    </p:spTree>
    <p:extLst>
      <p:ext uri="{BB962C8B-B14F-4D97-AF65-F5344CB8AC3E}">
        <p14:creationId xmlns:p14="http://schemas.microsoft.com/office/powerpoint/2010/main" val="13424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73175"/>
              </p:ext>
            </p:extLst>
          </p:nvPr>
        </p:nvGraphicFramePr>
        <p:xfrm>
          <a:off x="389106" y="1274321"/>
          <a:ext cx="7976681" cy="4980565"/>
        </p:xfrm>
        <a:graphic>
          <a:graphicData uri="http://schemas.openxmlformats.org/drawingml/2006/table">
            <a:tbl>
              <a:tblPr firstRow="1" firstCol="1" bandRow="1"/>
              <a:tblGrid>
                <a:gridCol w="1750979">
                  <a:extLst>
                    <a:ext uri="{9D8B030D-6E8A-4147-A177-3AD203B41FA5}">
                      <a16:colId xmlns:a16="http://schemas.microsoft.com/office/drawing/2014/main" val="173653704"/>
                    </a:ext>
                  </a:extLst>
                </a:gridCol>
                <a:gridCol w="903075">
                  <a:extLst>
                    <a:ext uri="{9D8B030D-6E8A-4147-A177-3AD203B41FA5}">
                      <a16:colId xmlns:a16="http://schemas.microsoft.com/office/drawing/2014/main" val="3780780420"/>
                    </a:ext>
                  </a:extLst>
                </a:gridCol>
                <a:gridCol w="1036251">
                  <a:extLst>
                    <a:ext uri="{9D8B030D-6E8A-4147-A177-3AD203B41FA5}">
                      <a16:colId xmlns:a16="http://schemas.microsoft.com/office/drawing/2014/main" val="3183934979"/>
                    </a:ext>
                  </a:extLst>
                </a:gridCol>
                <a:gridCol w="1036251">
                  <a:extLst>
                    <a:ext uri="{9D8B030D-6E8A-4147-A177-3AD203B41FA5}">
                      <a16:colId xmlns:a16="http://schemas.microsoft.com/office/drawing/2014/main" val="631132984"/>
                    </a:ext>
                  </a:extLst>
                </a:gridCol>
                <a:gridCol w="1083630">
                  <a:extLst>
                    <a:ext uri="{9D8B030D-6E8A-4147-A177-3AD203B41FA5}">
                      <a16:colId xmlns:a16="http://schemas.microsoft.com/office/drawing/2014/main" val="4097661278"/>
                    </a:ext>
                  </a:extLst>
                </a:gridCol>
                <a:gridCol w="1082865">
                  <a:extLst>
                    <a:ext uri="{9D8B030D-6E8A-4147-A177-3AD203B41FA5}">
                      <a16:colId xmlns:a16="http://schemas.microsoft.com/office/drawing/2014/main" val="710458698"/>
                    </a:ext>
                  </a:extLst>
                </a:gridCol>
                <a:gridCol w="1083630">
                  <a:extLst>
                    <a:ext uri="{9D8B030D-6E8A-4147-A177-3AD203B41FA5}">
                      <a16:colId xmlns:a16="http://schemas.microsoft.com/office/drawing/2014/main" val="1975651072"/>
                    </a:ext>
                  </a:extLst>
                </a:gridCol>
              </a:tblGrid>
              <a:tr h="507951">
                <a:tc>
                  <a:txBody>
                    <a:bodyPr/>
                    <a:lstStyle/>
                    <a:p>
                      <a:endParaRPr lang="zh-TW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7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79516"/>
                  </a:ext>
                </a:extLst>
              </a:tr>
              <a:tr h="1015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同步遠距教學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正常上課時間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52463"/>
                  </a:ext>
                </a:extLst>
              </a:tr>
              <a:tr h="1424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非同步遠距教學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PPT(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含聲音</a:t>
                      </a: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或其他錄製影片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69024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議題討論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82077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49437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測驗或考試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98779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師生互動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08532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遠距教學整體規範   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9317" y="750816"/>
            <a:ext cx="6811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遠距教學檢核標準</a:t>
            </a:r>
          </a:p>
        </p:txBody>
      </p:sp>
      <p:sp>
        <p:nvSpPr>
          <p:cNvPr id="7" name="矩形 6"/>
          <p:cNvSpPr/>
          <p:nvPr/>
        </p:nvSpPr>
        <p:spPr>
          <a:xfrm>
            <a:off x="2130357" y="1770433"/>
            <a:ext cx="6235430" cy="2431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30357" y="4228289"/>
            <a:ext cx="6245158" cy="1997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8289" y="6274340"/>
            <a:ext cx="37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備註：「</a:t>
            </a:r>
            <a:r>
              <a:rPr lang="en-US" altLang="zh-TW" dirty="0"/>
              <a:t>*</a:t>
            </a:r>
            <a:r>
              <a:rPr lang="zh-TW" altLang="en-US" dirty="0"/>
              <a:t>」依照比例四捨五入</a:t>
            </a:r>
          </a:p>
        </p:txBody>
      </p:sp>
    </p:spTree>
    <p:extLst>
      <p:ext uri="{BB962C8B-B14F-4D97-AF65-F5344CB8AC3E}">
        <p14:creationId xmlns:p14="http://schemas.microsoft.com/office/powerpoint/2010/main" val="189757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遠距教學前置作業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749" y="953310"/>
            <a:ext cx="8326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spcBef>
                <a:spcPts val="1200"/>
              </a:spcBef>
            </a:pP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一、課程調查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lvl="0" indent="-269875">
              <a:spcBef>
                <a:spcPts val="1200"/>
              </a:spcBef>
            </a:pP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各院系、通識中心、體育室請於</a:t>
            </a: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（二）下班前，將授課教師遠距教學狀況調查完畢，並送教發中心備查。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lvl="0" indent="-269875">
              <a:spcBef>
                <a:spcPts val="1200"/>
              </a:spcBef>
            </a:pP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遠距教學課程調查表如下所示。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7" y="3428505"/>
            <a:ext cx="9046723" cy="13499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4856815"/>
            <a:ext cx="624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註：其他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無法實施遠距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之課程統一由系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中心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通知學生</a:t>
            </a:r>
          </a:p>
        </p:txBody>
      </p:sp>
      <p:sp>
        <p:nvSpPr>
          <p:cNvPr id="8" name="矩形 7"/>
          <p:cNvSpPr/>
          <p:nvPr/>
        </p:nvSpPr>
        <p:spPr>
          <a:xfrm>
            <a:off x="1446179" y="2966407"/>
            <a:ext cx="624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附表一   遠距教學課程調查表</a:t>
            </a:r>
          </a:p>
        </p:txBody>
      </p:sp>
    </p:spTree>
    <p:extLst>
      <p:ext uri="{BB962C8B-B14F-4D97-AF65-F5344CB8AC3E}">
        <p14:creationId xmlns:p14="http://schemas.microsoft.com/office/powerpoint/2010/main" val="23612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同步遠距教學規範</a:t>
            </a:r>
          </a:p>
        </p:txBody>
      </p:sp>
      <p:sp>
        <p:nvSpPr>
          <p:cNvPr id="5" name="矩形 4"/>
          <p:cNvSpPr/>
          <p:nvPr/>
        </p:nvSpPr>
        <p:spPr>
          <a:xfrm>
            <a:off x="535021" y="871031"/>
            <a:ext cx="824826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使用可以同步上課之軟體，如：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meeting…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同步教學必須有每節課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分鐘佐證。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議題討論、作業、測驗或考試請參照上表規範。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佐證資料可以用螢幕截圖或是螢幕錄影存證，送系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檢核，由各系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將檢核結果列冊送教發中心備查，系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檢核資料請保留三年。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授課教師可以選擇自行通知或是由系上通知學生同步遠距。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授課教師必須完成線上點名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軟體不可用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6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非同步遠距教學規範</a:t>
            </a:r>
          </a:p>
        </p:txBody>
      </p:sp>
      <p:sp>
        <p:nvSpPr>
          <p:cNvPr id="5" name="矩形 4"/>
          <p:cNvSpPr/>
          <p:nvPr/>
        </p:nvSpPr>
        <p:spPr>
          <a:xfrm>
            <a:off x="509398" y="728491"/>
            <a:ext cx="82482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可以使用「僑光網路教學系統」、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等工具。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每節課需有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含聲音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或其他錄製影片。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議題討論、作業、測驗或考試請參照上表規範。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校外非同步系統佐證資料可以用螢幕截圖或是螢幕錄影存證，送系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檢核，由各系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將檢核結果列冊送教發中心備查，系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檢核資料請保留三年。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授課教師可以選擇自行通知或是由系上通知學生非同步遠距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授課教師必須完成線上點名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22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遠距教學補充說明 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72" y="794802"/>
            <a:ext cx="8248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實作課程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無法以遠距教學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課程，待恢復實體課程後予以補足實體上課時數。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每一個檔案請不要超過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100MB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，建議將每堂課分割成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分鐘分開錄製，接著用教發中心提供合併檔案程式，將分開錄製檔案合成一個上課檔案，然後上傳系統。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實作科目建議有一些文字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，另外將拍攝的檔案放到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，接著再將鏈結放入即可。（餐飲、體育、實驗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等課程）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為節省學校儲存空間，建議教師將影片放到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，並在遠距教學平台上放上具有鏈結檔案既可。</a:t>
            </a: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YouTube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上傳有限制，請參考以下說明 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https://blog.xuite.net/yh96301/blog/330521295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因為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還是有總量限制，建議可以多創立幾個帳號。</a:t>
            </a:r>
          </a:p>
        </p:txBody>
      </p:sp>
    </p:spTree>
    <p:extLst>
      <p:ext uri="{BB962C8B-B14F-4D97-AF65-F5344CB8AC3E}">
        <p14:creationId xmlns:p14="http://schemas.microsoft.com/office/powerpoint/2010/main" val="207625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遠距教學補充說明 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72" y="794802"/>
            <a:ext cx="824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77800" indent="-177800">
              <a:spcBef>
                <a:spcPts val="1200"/>
              </a:spcBef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3659" y="992221"/>
            <a:ext cx="7976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對於遠距教學錄製、上傳有問題之教師請參見以下網址：</a:t>
            </a:r>
          </a:p>
          <a:p>
            <a:pPr marL="177800" indent="-177800">
              <a:spcBef>
                <a:spcPts val="12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http://wis.ocu.edu.tw/mooc/index.php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點選「數位教材錄製教學請點此」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各單位有其他建議請與教發中心張維剛助理聯絡，分機：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8803</a:t>
            </a:r>
          </a:p>
        </p:txBody>
      </p:sp>
    </p:spTree>
    <p:extLst>
      <p:ext uri="{BB962C8B-B14F-4D97-AF65-F5344CB8AC3E}">
        <p14:creationId xmlns:p14="http://schemas.microsoft.com/office/powerpoint/2010/main" val="144439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建議事項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571" y="985182"/>
            <a:ext cx="8248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在首頁放置最新遠距課程資訊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附表一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疫情關係無教學</a:t>
            </a: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可用，建議各系、院選派至少一人協助處理學校遠距教學事宜。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77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1052</Words>
  <Application>Microsoft Office PowerPoint</Application>
  <PresentationFormat>如螢幕大小 (4:3)</PresentationFormat>
  <Paragraphs>116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Arial</vt:lpstr>
      <vt:lpstr>Arial Black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遠距教學整體規範    (1/2)</vt:lpstr>
      <vt:lpstr>遠距教學整體規範    (2/2)</vt:lpstr>
      <vt:lpstr>遠距教學前置作業</vt:lpstr>
      <vt:lpstr>同步遠距教學規範</vt:lpstr>
      <vt:lpstr>非同步遠距教學規範</vt:lpstr>
      <vt:lpstr>遠距教學補充說明  (1/2)</vt:lpstr>
      <vt:lpstr>遠距教學補充說明  (2/2)</vt:lpstr>
      <vt:lpstr>建議事項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sasa 黃</cp:lastModifiedBy>
  <cp:revision>43</cp:revision>
  <cp:lastPrinted>2021-05-17T01:39:20Z</cp:lastPrinted>
  <dcterms:created xsi:type="dcterms:W3CDTF">2021-05-16T11:57:09Z</dcterms:created>
  <dcterms:modified xsi:type="dcterms:W3CDTF">2021-05-28T15:30:08Z</dcterms:modified>
</cp:coreProperties>
</file>